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9" r:id="rId5"/>
    <p:sldId id="260" r:id="rId6"/>
    <p:sldId id="261" r:id="rId7"/>
    <p:sldId id="258"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10" autoAdjust="0"/>
  </p:normalViewPr>
  <p:slideViewPr>
    <p:cSldViewPr>
      <p:cViewPr varScale="1">
        <p:scale>
          <a:sx n="39" d="100"/>
          <a:sy n="39"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Electrical Heating</a:t>
            </a:r>
            <a:endParaRPr lang="en-US" dirty="0"/>
          </a:p>
        </p:txBody>
      </p:sp>
      <p:sp>
        <p:nvSpPr>
          <p:cNvPr id="3" name="Subtitle 2"/>
          <p:cNvSpPr>
            <a:spLocks noGrp="1"/>
          </p:cNvSpPr>
          <p:nvPr>
            <p:ph type="subTitle" idx="1"/>
          </p:nvPr>
        </p:nvSpPr>
        <p:spPr/>
        <p:txBody>
          <a:bodyPr/>
          <a:lstStyle/>
          <a:p>
            <a:r>
              <a:rPr lang="en-US" dirty="0" smtClean="0"/>
              <a:t>(Industrial Electronics)</a:t>
            </a:r>
          </a:p>
          <a:p>
            <a:r>
              <a:rPr lang="en-US" dirty="0" smtClean="0"/>
              <a:t>Engr. M. </a:t>
            </a:r>
            <a:r>
              <a:rPr lang="en-US" dirty="0" err="1" smtClean="0"/>
              <a:t>Laiq</a:t>
            </a:r>
            <a:r>
              <a:rPr lang="en-US" dirty="0" smtClean="0"/>
              <a:t> Ur </a:t>
            </a:r>
            <a:r>
              <a:rPr lang="en-US" dirty="0" err="1" smtClean="0"/>
              <a:t>Rahman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Heating</a:t>
            </a:r>
            <a:endParaRPr lang="en-US" dirty="0"/>
          </a:p>
        </p:txBody>
      </p:sp>
      <p:sp>
        <p:nvSpPr>
          <p:cNvPr id="3" name="Content Placeholder 2"/>
          <p:cNvSpPr>
            <a:spLocks noGrp="1"/>
          </p:cNvSpPr>
          <p:nvPr>
            <p:ph idx="1"/>
          </p:nvPr>
        </p:nvSpPr>
        <p:spPr/>
        <p:txBody>
          <a:bodyPr/>
          <a:lstStyle/>
          <a:p>
            <a:r>
              <a:rPr lang="en-US" dirty="0" smtClean="0"/>
              <a:t>The heating coil may be placed in the ovens surrounding conveyer systems for drying and baking varnishes, enamels and paints, etc.</a:t>
            </a:r>
          </a:p>
          <a:p>
            <a:r>
              <a:rPr lang="en-US" dirty="0" smtClean="0"/>
              <a:t>Special furnaces having carbon tubes as heating elements can be used for achieving about 2000 </a:t>
            </a:r>
            <a:r>
              <a:rPr lang="en-US" baseline="30000" dirty="0" err="1" smtClean="0"/>
              <a:t>o</a:t>
            </a:r>
            <a:r>
              <a:rPr lang="en-US" dirty="0" err="1" smtClean="0"/>
              <a:t>F</a:t>
            </a:r>
            <a:r>
              <a:rPr lang="en-US" dirty="0" smtClean="0"/>
              <a:t>.</a:t>
            </a:r>
          </a:p>
          <a:p>
            <a:r>
              <a:rPr lang="en-US" dirty="0" smtClean="0"/>
              <a:t>These furnaces are used for heat treatment of metals.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Heating</a:t>
            </a:r>
            <a:endParaRPr lang="en-US" dirty="0"/>
          </a:p>
        </p:txBody>
      </p:sp>
      <p:sp>
        <p:nvSpPr>
          <p:cNvPr id="3" name="Content Placeholder 2"/>
          <p:cNvSpPr>
            <a:spLocks noGrp="1"/>
          </p:cNvSpPr>
          <p:nvPr>
            <p:ph idx="1"/>
          </p:nvPr>
        </p:nvSpPr>
        <p:spPr/>
        <p:txBody>
          <a:bodyPr>
            <a:normAutofit lnSpcReduction="10000"/>
          </a:bodyPr>
          <a:lstStyle/>
          <a:p>
            <a:r>
              <a:rPr lang="en-US" dirty="0" smtClean="0"/>
              <a:t>In case of heating a liquid like electrolyte, water, etc., a rated current is passed between two electrodes placed in the liquid.</a:t>
            </a:r>
          </a:p>
          <a:p>
            <a:r>
              <a:rPr lang="en-US" dirty="0" smtClean="0"/>
              <a:t>In this case, resistance of liquid is responsible for the amount of heat (</a:t>
            </a:r>
            <a:r>
              <a:rPr lang="en-US" i="1" dirty="0" smtClean="0"/>
              <a:t>I</a:t>
            </a:r>
            <a:r>
              <a:rPr lang="en-US" i="1" baseline="30000" dirty="0" smtClean="0"/>
              <a:t>2</a:t>
            </a:r>
            <a:r>
              <a:rPr lang="en-US" i="1" dirty="0" smtClean="0"/>
              <a:t>R</a:t>
            </a:r>
            <a:r>
              <a:rPr lang="en-US" dirty="0" smtClean="0"/>
              <a:t>) produced.</a:t>
            </a:r>
          </a:p>
          <a:p>
            <a:r>
              <a:rPr lang="en-US" dirty="0" smtClean="0"/>
              <a:t>Such type of heating is adopted in chemical and metallurgical furnaces.</a:t>
            </a:r>
          </a:p>
          <a:p>
            <a:r>
              <a:rPr lang="en-US" dirty="0" smtClean="0"/>
              <a:t>The electrodes are generally made of carbon or graphite.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Heating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charge (which is to be heated) is kept in the vessel of the furnace and the large electrodes are lowered into the charge.</a:t>
            </a:r>
          </a:p>
          <a:p>
            <a:r>
              <a:rPr lang="en-US" dirty="0" smtClean="0"/>
              <a:t>Current is passed from the electrodes through the charge thus producing the required heat into the charge.</a:t>
            </a:r>
          </a:p>
          <a:p>
            <a:r>
              <a:rPr lang="en-US" dirty="0" smtClean="0"/>
              <a:t>The charge which may initially be in solid form fuses into liquid form.</a:t>
            </a:r>
          </a:p>
          <a:p>
            <a:r>
              <a:rPr lang="en-US" dirty="0" smtClean="0"/>
              <a:t>These furnaces are called </a:t>
            </a:r>
            <a:r>
              <a:rPr lang="en-US" i="1" dirty="0" smtClean="0"/>
              <a:t>carbon arc furnaces.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Heating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Infrared heating is another form of electric heating.</a:t>
            </a:r>
          </a:p>
          <a:p>
            <a:r>
              <a:rPr lang="en-US" dirty="0" smtClean="0"/>
              <a:t>Infrared rays are produced by specially built bulbs in the form of reflectors.</a:t>
            </a:r>
          </a:p>
          <a:p>
            <a:r>
              <a:rPr lang="en-US" dirty="0" smtClean="0"/>
              <a:t>This process is generally used for baking and drying.</a:t>
            </a:r>
          </a:p>
          <a:p>
            <a:r>
              <a:rPr lang="en-US" dirty="0" smtClean="0"/>
              <a:t>The concentrated radiant heat penetrates the coating of enamel to a depth to produce rapid drying without wasting energy in heating the body of </a:t>
            </a:r>
            <a:r>
              <a:rPr lang="en-US" dirty="0" smtClean="0"/>
              <a:t>job (material to </a:t>
            </a:r>
            <a:r>
              <a:rPr lang="en-US" smtClean="0"/>
              <a:t>be heated).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a ferromagnetic material is subjected to an alternating magnetic field, it gets heated up by the eddy currents flowing through the charge (material to be heated) and the hysteresis loss occurring in the charge.</a:t>
            </a:r>
          </a:p>
          <a:p>
            <a:r>
              <a:rPr lang="en-US" dirty="0" smtClean="0"/>
              <a:t>The hysteresis loss increases with increase in frequency.</a:t>
            </a:r>
            <a:endParaRPr lang="en-US" dirty="0"/>
          </a:p>
          <a:p>
            <a:r>
              <a:rPr lang="en-US" dirty="0" smtClean="0"/>
              <a:t>The hysteresis losses bring about a </a:t>
            </a:r>
            <a:r>
              <a:rPr lang="en-US" i="1" dirty="0" smtClean="0"/>
              <a:t>magnetic molecular friction </a:t>
            </a:r>
            <a:r>
              <a:rPr lang="en-US" dirty="0" smtClean="0"/>
              <a:t>and results in the heating of the charge.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Induction heating is used in melting, annealing (surface hardening), forging (shaping), brazing (soldering at high temperature) and soldering operations.</a:t>
            </a:r>
          </a:p>
          <a:p>
            <a:r>
              <a:rPr lang="en-US" dirty="0" smtClean="0"/>
              <a:t>The principle of induction heating is explained with the help of a set-up shown in following figure.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14345" y="1524001"/>
            <a:ext cx="8929655"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The metallic charge is kept within the alternating magnetic field.</a:t>
            </a:r>
          </a:p>
          <a:p>
            <a:r>
              <a:rPr lang="en-US" dirty="0" smtClean="0"/>
              <a:t>When voltage is applied across the coil, an </a:t>
            </a:r>
            <a:r>
              <a:rPr lang="en-US" dirty="0" err="1" smtClean="0"/>
              <a:t>emf</a:t>
            </a:r>
            <a:r>
              <a:rPr lang="en-US" dirty="0" smtClean="0"/>
              <a:t> </a:t>
            </a:r>
            <a:r>
              <a:rPr lang="en-US" i="1" dirty="0" smtClean="0"/>
              <a:t>e</a:t>
            </a:r>
            <a:r>
              <a:rPr lang="en-US" dirty="0" smtClean="0"/>
              <a:t> is induced</a:t>
            </a:r>
          </a:p>
          <a:p>
            <a:pPr>
              <a:buNone/>
            </a:pPr>
            <a:r>
              <a:rPr lang="en-US" dirty="0" smtClean="0"/>
              <a:t>			e = - N (d</a:t>
            </a:r>
            <a:r>
              <a:rPr lang="az-Cyrl-AZ" dirty="0" smtClean="0"/>
              <a:t>ф</a:t>
            </a:r>
            <a:r>
              <a:rPr lang="en-US" dirty="0" smtClean="0"/>
              <a:t>/</a:t>
            </a:r>
            <a:r>
              <a:rPr lang="en-US" dirty="0" err="1" smtClean="0"/>
              <a:t>d</a:t>
            </a:r>
            <a:r>
              <a:rPr lang="en-US" i="1" dirty="0" err="1" smtClean="0"/>
              <a:t>t</a:t>
            </a:r>
            <a:r>
              <a:rPr lang="en-US" dirty="0" smtClean="0"/>
              <a:t>)</a:t>
            </a:r>
          </a:p>
          <a:p>
            <a:pPr>
              <a:buNone/>
            </a:pPr>
            <a:r>
              <a:rPr lang="en-US" dirty="0" smtClean="0"/>
              <a:t>Where</a:t>
            </a:r>
          </a:p>
          <a:p>
            <a:pPr>
              <a:buNone/>
            </a:pPr>
            <a:r>
              <a:rPr lang="en-US" dirty="0" smtClean="0"/>
              <a:t>		N is the number of turns in coil</a:t>
            </a:r>
          </a:p>
          <a:p>
            <a:pPr>
              <a:buNone/>
            </a:pPr>
            <a:r>
              <a:rPr lang="en-US" dirty="0" smtClean="0"/>
              <a:t>		 </a:t>
            </a:r>
            <a:r>
              <a:rPr lang="az-Cyrl-AZ" dirty="0" smtClean="0"/>
              <a:t>ф</a:t>
            </a:r>
            <a:r>
              <a:rPr lang="en-US" dirty="0" smtClean="0"/>
              <a:t> is magnetic flux</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The alternating currents produced by the induced </a:t>
            </a:r>
            <a:r>
              <a:rPr lang="en-US" dirty="0" err="1" smtClean="0"/>
              <a:t>emf</a:t>
            </a:r>
            <a:r>
              <a:rPr lang="en-US" dirty="0" smtClean="0"/>
              <a:t> </a:t>
            </a:r>
            <a:r>
              <a:rPr lang="en-US" i="1" dirty="0" smtClean="0"/>
              <a:t>e</a:t>
            </a:r>
            <a:r>
              <a:rPr lang="en-US" dirty="0" smtClean="0"/>
              <a:t>, are known as the eddy currents.</a:t>
            </a:r>
          </a:p>
          <a:p>
            <a:r>
              <a:rPr lang="en-US" dirty="0" smtClean="0"/>
              <a:t>These eddy currents will be responsible for generating the required amount of heat.</a:t>
            </a:r>
          </a:p>
          <a:p>
            <a:r>
              <a:rPr lang="en-US" dirty="0" smtClean="0"/>
              <a:t>As the supply frequency is increased, the eddy current will increase which will cause more heat to be produced.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Eddy current losses can be expressed by</a:t>
            </a:r>
          </a:p>
          <a:p>
            <a:pPr>
              <a:buNone/>
            </a:pPr>
            <a:r>
              <a:rPr lang="en-US" dirty="0" smtClean="0"/>
              <a:t>			</a:t>
            </a:r>
            <a:r>
              <a:rPr lang="en-US" i="1" dirty="0" smtClean="0"/>
              <a:t>W</a:t>
            </a:r>
            <a:r>
              <a:rPr lang="en-US" i="1" baseline="-25000" dirty="0" smtClean="0"/>
              <a:t>e</a:t>
            </a:r>
            <a:r>
              <a:rPr lang="en-US" i="1" dirty="0" smtClean="0"/>
              <a:t> = K</a:t>
            </a:r>
            <a:r>
              <a:rPr lang="en-US" i="1" baseline="-25000" dirty="0" smtClean="0"/>
              <a:t>1</a:t>
            </a:r>
            <a:r>
              <a:rPr lang="en-US" i="1" dirty="0" smtClean="0"/>
              <a:t>*f</a:t>
            </a:r>
            <a:r>
              <a:rPr lang="en-US" i="1" baseline="30000" dirty="0" smtClean="0"/>
              <a:t>2</a:t>
            </a:r>
            <a:r>
              <a:rPr lang="en-US" i="1" dirty="0" smtClean="0"/>
              <a:t>*(</a:t>
            </a:r>
            <a:r>
              <a:rPr lang="en-US" i="1" dirty="0" err="1" smtClean="0"/>
              <a:t>B</a:t>
            </a:r>
            <a:r>
              <a:rPr lang="en-US" i="1" baseline="-25000" dirty="0" err="1" smtClean="0"/>
              <a:t>m</a:t>
            </a:r>
            <a:r>
              <a:rPr lang="en-US" i="1" dirty="0" smtClean="0"/>
              <a:t>)</a:t>
            </a:r>
            <a:r>
              <a:rPr lang="en-US" i="1" baseline="30000" dirty="0" smtClean="0"/>
              <a:t>2</a:t>
            </a:r>
            <a:r>
              <a:rPr lang="en-US" i="1" dirty="0" smtClean="0"/>
              <a:t>*V</a:t>
            </a:r>
          </a:p>
          <a:p>
            <a:pPr>
              <a:buNone/>
            </a:pPr>
            <a:r>
              <a:rPr lang="en-US" dirty="0" smtClean="0"/>
              <a:t>Where</a:t>
            </a:r>
          </a:p>
          <a:p>
            <a:pPr>
              <a:buNone/>
            </a:pPr>
            <a:r>
              <a:rPr lang="en-US" dirty="0" smtClean="0"/>
              <a:t>		f is supply frequency</a:t>
            </a:r>
          </a:p>
          <a:p>
            <a:pPr>
              <a:buNone/>
            </a:pPr>
            <a:r>
              <a:rPr lang="en-US" i="1" dirty="0" smtClean="0"/>
              <a:t>		</a:t>
            </a:r>
            <a:r>
              <a:rPr lang="en-US" i="1" dirty="0" err="1" smtClean="0"/>
              <a:t>B</a:t>
            </a:r>
            <a:r>
              <a:rPr lang="en-US" i="1" baseline="-25000" dirty="0" err="1" smtClean="0"/>
              <a:t>m</a:t>
            </a:r>
            <a:r>
              <a:rPr lang="en-US" i="1" dirty="0" smtClean="0"/>
              <a:t> </a:t>
            </a:r>
            <a:r>
              <a:rPr lang="en-US" dirty="0" smtClean="0"/>
              <a:t>is maximum flux density</a:t>
            </a:r>
          </a:p>
          <a:p>
            <a:pPr>
              <a:buNone/>
            </a:pPr>
            <a:r>
              <a:rPr lang="en-US" dirty="0" smtClean="0"/>
              <a:t>		V is the volume of object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Content Placeholder 2"/>
          <p:cNvSpPr>
            <a:spLocks noGrp="1"/>
          </p:cNvSpPr>
          <p:nvPr>
            <p:ph idx="1"/>
          </p:nvPr>
        </p:nvSpPr>
        <p:spPr/>
        <p:txBody>
          <a:bodyPr/>
          <a:lstStyle/>
          <a:p>
            <a:r>
              <a:rPr lang="en-US" dirty="0" smtClean="0"/>
              <a:t>Following books have been used for preparing these slides:</a:t>
            </a:r>
          </a:p>
          <a:p>
            <a:pPr lvl="1"/>
            <a:r>
              <a:rPr lang="en-US" dirty="0" smtClean="0"/>
              <a:t>Industrial Electronics and Control, 2</a:t>
            </a:r>
            <a:r>
              <a:rPr lang="en-US" baseline="30000" dirty="0" smtClean="0"/>
              <a:t>nd</a:t>
            </a:r>
            <a:r>
              <a:rPr lang="en-US" dirty="0" smtClean="0"/>
              <a:t> ed., by </a:t>
            </a:r>
            <a:r>
              <a:rPr lang="en-US" dirty="0" err="1" smtClean="0"/>
              <a:t>Biswanath</a:t>
            </a:r>
            <a:r>
              <a:rPr lang="en-US" dirty="0" smtClean="0"/>
              <a:t> Paul.</a:t>
            </a:r>
          </a:p>
          <a:p>
            <a:pPr lvl="1"/>
            <a:r>
              <a:rPr lang="en-US" dirty="0" smtClean="0"/>
              <a:t>Industrial Electronics and Control, by S K Bhattacharya and S </a:t>
            </a:r>
            <a:r>
              <a:rPr lang="en-US" dirty="0" err="1" smtClean="0"/>
              <a:t>Chatterjee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In induction heating, as the supply frequency increases, a greater part of the induced heating current tends to concentrate close to the surface due to </a:t>
            </a:r>
            <a:r>
              <a:rPr lang="en-US" i="1" dirty="0" smtClean="0"/>
              <a:t>skin effect.</a:t>
            </a:r>
          </a:p>
          <a:p>
            <a:r>
              <a:rPr lang="en-US" dirty="0" smtClean="0"/>
              <a:t>Therefore, the skin effect decreases the depth of penetration of current and thus increases the current density at the surface.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In case of magnetic charge, hysteresis loss is also responsible for the total heat generated.</a:t>
            </a:r>
          </a:p>
          <a:p>
            <a:pPr>
              <a:buNone/>
            </a:pPr>
            <a:r>
              <a:rPr lang="en-US" dirty="0" smtClean="0"/>
              <a:t>			</a:t>
            </a:r>
            <a:r>
              <a:rPr lang="en-US" i="1" dirty="0" smtClean="0"/>
              <a:t> </a:t>
            </a:r>
            <a:r>
              <a:rPr lang="en-US" i="1" dirty="0" err="1" smtClean="0"/>
              <a:t>W</a:t>
            </a:r>
            <a:r>
              <a:rPr lang="en-US" i="1" baseline="-25000" dirty="0" err="1" smtClean="0"/>
              <a:t>h</a:t>
            </a:r>
            <a:r>
              <a:rPr lang="en-US" i="1" dirty="0" smtClean="0"/>
              <a:t> = K</a:t>
            </a:r>
            <a:r>
              <a:rPr lang="en-US" i="1" baseline="-25000" dirty="0" smtClean="0"/>
              <a:t>2</a:t>
            </a:r>
            <a:r>
              <a:rPr lang="en-US" i="1" dirty="0" smtClean="0"/>
              <a:t>*f*(</a:t>
            </a:r>
            <a:r>
              <a:rPr lang="en-US" i="1" dirty="0" err="1" smtClean="0"/>
              <a:t>B</a:t>
            </a:r>
            <a:r>
              <a:rPr lang="en-US" i="1" baseline="-25000" dirty="0" err="1" smtClean="0"/>
              <a:t>m</a:t>
            </a:r>
            <a:r>
              <a:rPr lang="en-US" i="1" dirty="0" smtClean="0"/>
              <a:t>)</a:t>
            </a:r>
            <a:r>
              <a:rPr lang="en-US" i="1" baseline="30000" dirty="0" smtClean="0"/>
              <a:t>1.6</a:t>
            </a:r>
            <a:r>
              <a:rPr lang="en-US" i="1" dirty="0" smtClean="0"/>
              <a:t>*V</a:t>
            </a:r>
          </a:p>
          <a:p>
            <a:r>
              <a:rPr lang="en-US" dirty="0" smtClean="0"/>
              <a:t>An important point to note is that hysteresis loss takes place only up to the curie temperature.</a:t>
            </a:r>
          </a:p>
          <a:p>
            <a:r>
              <a:rPr lang="en-US" dirty="0" smtClean="0"/>
              <a:t>Above this temperature, this loss does not exist as magnetic properties vanish.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normAutofit/>
          </a:bodyPr>
          <a:lstStyle/>
          <a:p>
            <a:r>
              <a:rPr lang="en-US" dirty="0" smtClean="0"/>
              <a:t>Some of salient points regarding induction heating are:</a:t>
            </a:r>
          </a:p>
          <a:p>
            <a:pPr lvl="1"/>
            <a:r>
              <a:rPr lang="en-US" dirty="0" smtClean="0"/>
              <a:t>Magnetic materials will get heated up faster than non-magnetic materials due to higher permeability value.</a:t>
            </a:r>
          </a:p>
          <a:p>
            <a:pPr lvl="1"/>
            <a:r>
              <a:rPr lang="en-US" dirty="0" smtClean="0"/>
              <a:t>The depth of heat penetration can be controlled by the supply frequency.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normAutofit/>
          </a:bodyPr>
          <a:lstStyle/>
          <a:p>
            <a:pPr lvl="1"/>
            <a:r>
              <a:rPr lang="en-US" dirty="0" smtClean="0"/>
              <a:t>For a given material and frequency, the temperature can be controlled by varying number of turns in coil.</a:t>
            </a:r>
          </a:p>
          <a:p>
            <a:pPr lvl="1"/>
            <a:r>
              <a:rPr lang="en-US" dirty="0" smtClean="0"/>
              <a:t>More resistive materials can be heated faster than less resistive materials.</a:t>
            </a:r>
          </a:p>
          <a:p>
            <a:pPr lvl="1"/>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normAutofit lnSpcReduction="10000"/>
          </a:bodyPr>
          <a:lstStyle/>
          <a:p>
            <a:r>
              <a:rPr lang="en-US" dirty="0" smtClean="0"/>
              <a:t>Different frequencies are used for different purposes in induction heating case.</a:t>
            </a:r>
          </a:p>
          <a:p>
            <a:pPr lvl="1"/>
            <a:r>
              <a:rPr lang="en-US" dirty="0" smtClean="0"/>
              <a:t>50 Hz frequency is used for melting purposes</a:t>
            </a:r>
          </a:p>
          <a:p>
            <a:pPr lvl="1"/>
            <a:r>
              <a:rPr lang="en-US" dirty="0" smtClean="0"/>
              <a:t>0.5 to 4 kHz is used for forging, annealing and deep surface hardening processes.</a:t>
            </a:r>
          </a:p>
          <a:p>
            <a:pPr lvl="1"/>
            <a:r>
              <a:rPr lang="en-US" dirty="0" smtClean="0"/>
              <a:t>100 kHz to 1 MHz is required for brazing and soldering purposes.</a:t>
            </a:r>
          </a:p>
          <a:p>
            <a:r>
              <a:rPr lang="en-US" dirty="0" smtClean="0"/>
              <a:t>For high frequency heating a frequency converter device has to be used.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Induction heating has been widely adopted in metal-works industries because of following advantages:</a:t>
            </a:r>
          </a:p>
          <a:p>
            <a:pPr lvl="1"/>
            <a:r>
              <a:rPr lang="en-US" dirty="0" smtClean="0"/>
              <a:t>Very high heating rate.</a:t>
            </a:r>
          </a:p>
          <a:p>
            <a:pPr lvl="1"/>
            <a:r>
              <a:rPr lang="en-US" dirty="0" smtClean="0"/>
              <a:t>It is possible to heat small portion of metal instead of heating the entire piece.</a:t>
            </a:r>
          </a:p>
          <a:p>
            <a:pPr lvl="1"/>
            <a:r>
              <a:rPr lang="en-US" dirty="0" smtClean="0"/>
              <a:t>Wastage of heat can be avoided.</a:t>
            </a:r>
          </a:p>
          <a:p>
            <a:pPr lvl="1"/>
            <a:r>
              <a:rPr lang="en-US" dirty="0" smtClean="0"/>
              <a:t>No flue gas or ash, etc.</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Heating</a:t>
            </a:r>
            <a:endParaRPr lang="en-US" dirty="0"/>
          </a:p>
        </p:txBody>
      </p:sp>
      <p:sp>
        <p:nvSpPr>
          <p:cNvPr id="3" name="Content Placeholder 2"/>
          <p:cNvSpPr>
            <a:spLocks noGrp="1"/>
          </p:cNvSpPr>
          <p:nvPr>
            <p:ph idx="1"/>
          </p:nvPr>
        </p:nvSpPr>
        <p:spPr/>
        <p:txBody>
          <a:bodyPr/>
          <a:lstStyle/>
          <a:p>
            <a:r>
              <a:rPr lang="en-US" dirty="0" smtClean="0"/>
              <a:t>Some drawbacks of this type of heating are:</a:t>
            </a:r>
          </a:p>
          <a:p>
            <a:pPr lvl="1"/>
            <a:r>
              <a:rPr lang="en-US" dirty="0" smtClean="0"/>
              <a:t>The efficiency is quite low because</a:t>
            </a:r>
          </a:p>
          <a:p>
            <a:pPr lvl="2"/>
            <a:r>
              <a:rPr lang="en-US" dirty="0" smtClean="0"/>
              <a:t>Need for conversion of supply frequency (50 Hz)</a:t>
            </a:r>
          </a:p>
          <a:p>
            <a:pPr lvl="2"/>
            <a:r>
              <a:rPr lang="en-US" dirty="0" smtClean="0"/>
              <a:t>Low induction coil efficiency</a:t>
            </a:r>
          </a:p>
          <a:p>
            <a:pPr lvl="1"/>
            <a:r>
              <a:rPr lang="en-US" dirty="0" smtClean="0"/>
              <a:t>The system needs a frequency converter which makes the process costly and complex.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Electrical Heating</a:t>
            </a:r>
            <a:endParaRPr lang="en-US" dirty="0"/>
          </a:p>
        </p:txBody>
      </p:sp>
      <p:sp>
        <p:nvSpPr>
          <p:cNvPr id="3" name="Content Placeholder 2"/>
          <p:cNvSpPr>
            <a:spLocks noGrp="1"/>
          </p:cNvSpPr>
          <p:nvPr>
            <p:ph idx="1"/>
          </p:nvPr>
        </p:nvSpPr>
        <p:spPr/>
        <p:txBody>
          <a:bodyPr>
            <a:normAutofit lnSpcReduction="10000"/>
          </a:bodyPr>
          <a:lstStyle/>
          <a:p>
            <a:r>
              <a:rPr lang="en-US" dirty="0" smtClean="0"/>
              <a:t>Electrical Heating is preferred over other methods of heating because of certain advantages:</a:t>
            </a:r>
          </a:p>
          <a:p>
            <a:pPr lvl="1"/>
            <a:r>
              <a:rPr lang="en-US" dirty="0" smtClean="0"/>
              <a:t>Cleanliness</a:t>
            </a:r>
          </a:p>
          <a:p>
            <a:pPr lvl="1"/>
            <a:r>
              <a:rPr lang="en-US" dirty="0" smtClean="0"/>
              <a:t>Efficiency</a:t>
            </a:r>
          </a:p>
          <a:p>
            <a:pPr lvl="1"/>
            <a:r>
              <a:rPr lang="en-US" dirty="0" smtClean="0"/>
              <a:t>Accuracy</a:t>
            </a:r>
          </a:p>
          <a:p>
            <a:pPr lvl="1"/>
            <a:r>
              <a:rPr lang="en-US" dirty="0" smtClean="0"/>
              <a:t>Fast Response</a:t>
            </a:r>
          </a:p>
          <a:p>
            <a:pPr lvl="1"/>
            <a:r>
              <a:rPr lang="en-US" dirty="0" smtClean="0"/>
              <a:t>Ease of Control</a:t>
            </a:r>
          </a:p>
          <a:p>
            <a:pPr lvl="1"/>
            <a:r>
              <a:rPr lang="en-US" dirty="0" smtClean="0"/>
              <a:t>Uniform Heating,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Heating</a:t>
            </a:r>
            <a:endParaRPr lang="en-US" dirty="0"/>
          </a:p>
        </p:txBody>
      </p:sp>
      <p:sp>
        <p:nvSpPr>
          <p:cNvPr id="3" name="Content Placeholder 2"/>
          <p:cNvSpPr>
            <a:spLocks noGrp="1"/>
          </p:cNvSpPr>
          <p:nvPr>
            <p:ph idx="1"/>
          </p:nvPr>
        </p:nvSpPr>
        <p:spPr/>
        <p:txBody>
          <a:bodyPr/>
          <a:lstStyle/>
          <a:p>
            <a:r>
              <a:rPr lang="en-US" dirty="0" smtClean="0"/>
              <a:t>Cleanliness</a:t>
            </a:r>
          </a:p>
          <a:p>
            <a:pPr lvl="1"/>
            <a:r>
              <a:rPr lang="en-US" dirty="0" smtClean="0"/>
              <a:t>Cleanliness in the charges (materials) to be heated can be maintained to a very high standard because of the absence of dust and ash.</a:t>
            </a:r>
          </a:p>
          <a:p>
            <a:r>
              <a:rPr lang="en-US" dirty="0" smtClean="0"/>
              <a:t>Efficiency</a:t>
            </a:r>
          </a:p>
          <a:p>
            <a:pPr lvl="1"/>
            <a:r>
              <a:rPr lang="en-US" dirty="0" smtClean="0"/>
              <a:t>Electrical heating methods are more efficient as compared to other conventional heating methods. Heat is not wasted.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Heating</a:t>
            </a:r>
            <a:endParaRPr lang="en-US" dirty="0"/>
          </a:p>
        </p:txBody>
      </p:sp>
      <p:sp>
        <p:nvSpPr>
          <p:cNvPr id="3" name="Content Placeholder 2"/>
          <p:cNvSpPr>
            <a:spLocks noGrp="1"/>
          </p:cNvSpPr>
          <p:nvPr>
            <p:ph idx="1"/>
          </p:nvPr>
        </p:nvSpPr>
        <p:spPr/>
        <p:txBody>
          <a:bodyPr/>
          <a:lstStyle/>
          <a:p>
            <a:r>
              <a:rPr lang="en-US" dirty="0" smtClean="0"/>
              <a:t>Accuracy</a:t>
            </a:r>
          </a:p>
          <a:p>
            <a:pPr lvl="1"/>
            <a:r>
              <a:rPr lang="en-US" dirty="0" smtClean="0"/>
              <a:t>Heat can be controlled accurately. Radiations can be focused on the object to be heated.</a:t>
            </a:r>
          </a:p>
          <a:p>
            <a:r>
              <a:rPr lang="en-US" dirty="0" smtClean="0"/>
              <a:t>Fast Response</a:t>
            </a:r>
          </a:p>
          <a:p>
            <a:pPr lvl="1"/>
            <a:r>
              <a:rPr lang="en-US" dirty="0" smtClean="0"/>
              <a:t>Heat transfer rate can be as much as 10,000 W/cm</a:t>
            </a:r>
            <a:r>
              <a:rPr lang="en-US" baseline="30000" dirty="0" smtClean="0"/>
              <a:t>2</a:t>
            </a:r>
            <a:r>
              <a:rPr lang="en-US" dirty="0" smtClean="0"/>
              <a:t>, which is very useful for high-speed production.</a:t>
            </a:r>
            <a:endParaRPr lang="en-US" baseline="30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Heating</a:t>
            </a:r>
            <a:endParaRPr lang="en-US" dirty="0"/>
          </a:p>
        </p:txBody>
      </p:sp>
      <p:sp>
        <p:nvSpPr>
          <p:cNvPr id="3" name="Content Placeholder 2"/>
          <p:cNvSpPr>
            <a:spLocks noGrp="1"/>
          </p:cNvSpPr>
          <p:nvPr>
            <p:ph idx="1"/>
          </p:nvPr>
        </p:nvSpPr>
        <p:spPr/>
        <p:txBody>
          <a:bodyPr>
            <a:normAutofit fontScale="92500"/>
          </a:bodyPr>
          <a:lstStyle/>
          <a:p>
            <a:r>
              <a:rPr lang="en-US" dirty="0" smtClean="0"/>
              <a:t>Ease of Control</a:t>
            </a:r>
          </a:p>
          <a:p>
            <a:pPr lvl="1"/>
            <a:r>
              <a:rPr lang="en-US" dirty="0" smtClean="0"/>
              <a:t>It is possible to control and regulate the temperature of a furnace easily by the provision of automatic devices.</a:t>
            </a:r>
          </a:p>
          <a:p>
            <a:r>
              <a:rPr lang="en-US" dirty="0" smtClean="0"/>
              <a:t>Uniform Heating</a:t>
            </a:r>
          </a:p>
          <a:p>
            <a:pPr lvl="1"/>
            <a:r>
              <a:rPr lang="en-US" dirty="0" smtClean="0"/>
              <a:t>In all other methods of heating, a temperature gradient gets set up from the outer surface to the inner core, the core remaining relatively cooler. But in electric heating, the heat is uniformly distributed and the charge (material) is evenly heated.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Heating</a:t>
            </a:r>
            <a:endParaRPr lang="en-US" dirty="0"/>
          </a:p>
        </p:txBody>
      </p:sp>
      <p:sp>
        <p:nvSpPr>
          <p:cNvPr id="3" name="Content Placeholder 2"/>
          <p:cNvSpPr>
            <a:spLocks noGrp="1"/>
          </p:cNvSpPr>
          <p:nvPr>
            <p:ph idx="1"/>
          </p:nvPr>
        </p:nvSpPr>
        <p:spPr/>
        <p:txBody>
          <a:bodyPr/>
          <a:lstStyle/>
          <a:p>
            <a:r>
              <a:rPr lang="en-US" dirty="0" smtClean="0"/>
              <a:t>Industrial Electric Heating can be achieved mainly by</a:t>
            </a:r>
          </a:p>
          <a:p>
            <a:pPr lvl="1"/>
            <a:r>
              <a:rPr lang="en-US" dirty="0" smtClean="0"/>
              <a:t>Resistance Heating</a:t>
            </a:r>
          </a:p>
          <a:p>
            <a:pPr lvl="1"/>
            <a:r>
              <a:rPr lang="en-US" dirty="0" smtClean="0"/>
              <a:t>Induction Heating</a:t>
            </a:r>
          </a:p>
          <a:p>
            <a:pPr lvl="1"/>
            <a:r>
              <a:rPr lang="en-US" dirty="0" smtClean="0"/>
              <a:t>Dielectric Heating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Heating</a:t>
            </a:r>
            <a:endParaRPr lang="en-US" dirty="0"/>
          </a:p>
        </p:txBody>
      </p:sp>
      <p:sp>
        <p:nvSpPr>
          <p:cNvPr id="3" name="Content Placeholder 2"/>
          <p:cNvSpPr>
            <a:spLocks noGrp="1"/>
          </p:cNvSpPr>
          <p:nvPr>
            <p:ph idx="1"/>
          </p:nvPr>
        </p:nvSpPr>
        <p:spPr/>
        <p:txBody>
          <a:bodyPr/>
          <a:lstStyle/>
          <a:p>
            <a:r>
              <a:rPr lang="en-US" dirty="0" smtClean="0"/>
              <a:t>Resistance heating is the simplest and the oldest method.</a:t>
            </a:r>
          </a:p>
          <a:p>
            <a:r>
              <a:rPr lang="en-US" dirty="0" smtClean="0"/>
              <a:t>When </a:t>
            </a:r>
            <a:r>
              <a:rPr lang="en-US" i="1" dirty="0" smtClean="0"/>
              <a:t>I </a:t>
            </a:r>
            <a:r>
              <a:rPr lang="en-US" dirty="0" smtClean="0"/>
              <a:t>ampere current flows through a resistor of </a:t>
            </a:r>
            <a:r>
              <a:rPr lang="en-US" i="1" dirty="0" smtClean="0"/>
              <a:t>R </a:t>
            </a:r>
            <a:r>
              <a:rPr lang="en-US" dirty="0" smtClean="0"/>
              <a:t>ohm it produces </a:t>
            </a:r>
            <a:r>
              <a:rPr lang="en-US" i="1" dirty="0" smtClean="0"/>
              <a:t>I</a:t>
            </a:r>
            <a:r>
              <a:rPr lang="en-US" i="1" baseline="30000" dirty="0" smtClean="0"/>
              <a:t>2</a:t>
            </a:r>
            <a:r>
              <a:rPr lang="en-US" i="1" dirty="0" smtClean="0"/>
              <a:t>R </a:t>
            </a:r>
            <a:r>
              <a:rPr lang="en-US" dirty="0" smtClean="0"/>
              <a:t> amount of power loss in terms of heat.</a:t>
            </a:r>
          </a:p>
          <a:p>
            <a:r>
              <a:rPr lang="en-US" dirty="0" smtClean="0"/>
              <a:t>It is independent of frequency. It holds good for </a:t>
            </a:r>
            <a:r>
              <a:rPr lang="en-US" dirty="0" err="1" smtClean="0"/>
              <a:t>a.c</a:t>
            </a:r>
            <a:r>
              <a:rPr lang="en-US" dirty="0" smtClean="0"/>
              <a:t>. as well as </a:t>
            </a:r>
            <a:r>
              <a:rPr lang="en-US" dirty="0" err="1" smtClean="0"/>
              <a:t>d.c</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Heating</a:t>
            </a:r>
            <a:endParaRPr lang="en-US" dirty="0"/>
          </a:p>
        </p:txBody>
      </p:sp>
      <p:sp>
        <p:nvSpPr>
          <p:cNvPr id="3" name="Content Placeholder 2"/>
          <p:cNvSpPr>
            <a:spLocks noGrp="1"/>
          </p:cNvSpPr>
          <p:nvPr>
            <p:ph idx="1"/>
          </p:nvPr>
        </p:nvSpPr>
        <p:spPr/>
        <p:txBody>
          <a:bodyPr/>
          <a:lstStyle/>
          <a:p>
            <a:r>
              <a:rPr lang="en-US" dirty="0" smtClean="0"/>
              <a:t>Resistance heating can be achieved by using</a:t>
            </a:r>
          </a:p>
          <a:p>
            <a:pPr lvl="1"/>
            <a:r>
              <a:rPr lang="en-US" dirty="0" smtClean="0"/>
              <a:t>Metallic conductors</a:t>
            </a:r>
          </a:p>
          <a:p>
            <a:pPr lvl="1"/>
            <a:r>
              <a:rPr lang="en-US" dirty="0" smtClean="0"/>
              <a:t>Non-metallic conductors, e.g., carbon tubes</a:t>
            </a:r>
          </a:p>
          <a:p>
            <a:pPr lvl="1"/>
            <a:r>
              <a:rPr lang="en-US" dirty="0" smtClean="0"/>
              <a:t>Liquids, etc.</a:t>
            </a:r>
          </a:p>
          <a:p>
            <a:r>
              <a:rPr lang="en-US" dirty="0" smtClean="0"/>
              <a:t>Heating resistors are generally made of alloys of nickel, chromium and uranium.</a:t>
            </a:r>
          </a:p>
          <a:p>
            <a:r>
              <a:rPr lang="en-US" dirty="0" smtClean="0"/>
              <a:t>They are made in the form of wire or thin strips wound in the form of coils.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1136</Words>
  <Application>Microsoft Office PowerPoint</Application>
  <PresentationFormat>On-screen Show (4:3)</PresentationFormat>
  <Paragraphs>124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Electrical Heating</vt:lpstr>
      <vt:lpstr>Books</vt:lpstr>
      <vt:lpstr>Electrical Heating</vt:lpstr>
      <vt:lpstr>Electrical Heating</vt:lpstr>
      <vt:lpstr>Electrical Heating</vt:lpstr>
      <vt:lpstr>Electrical Heating</vt:lpstr>
      <vt:lpstr>Electrical Heating</vt:lpstr>
      <vt:lpstr>Resistance Heating</vt:lpstr>
      <vt:lpstr>Resistance Heating</vt:lpstr>
      <vt:lpstr>Resistance Heating</vt:lpstr>
      <vt:lpstr>Resistance Heating</vt:lpstr>
      <vt:lpstr>Resistance Heating</vt:lpstr>
      <vt:lpstr>Resistance Heating</vt:lpstr>
      <vt:lpstr>Induction Heating</vt:lpstr>
      <vt:lpstr>Induction Heating</vt:lpstr>
      <vt:lpstr>Induction Heating</vt:lpstr>
      <vt:lpstr>Induction Heating</vt:lpstr>
      <vt:lpstr>Induction Heating</vt:lpstr>
      <vt:lpstr>Induction Heating</vt:lpstr>
      <vt:lpstr>Induction Heating</vt:lpstr>
      <vt:lpstr>Induction Heating</vt:lpstr>
      <vt:lpstr>Induction Heating</vt:lpstr>
      <vt:lpstr>Induction Heating</vt:lpstr>
      <vt:lpstr>Induction Heating</vt:lpstr>
      <vt:lpstr>Induction Heating</vt:lpstr>
      <vt:lpstr>Induction Heating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Heating</dc:title>
  <dc:creator>M.Laiq-ur-Rahman</dc:creator>
  <cp:lastModifiedBy>M.Laiq-ur-Rahman</cp:lastModifiedBy>
  <cp:revision>52</cp:revision>
  <dcterms:created xsi:type="dcterms:W3CDTF">2006-08-16T00:00:00Z</dcterms:created>
  <dcterms:modified xsi:type="dcterms:W3CDTF">2013-02-14T03:03:58Z</dcterms:modified>
</cp:coreProperties>
</file>